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6" r:id="rId9"/>
    <p:sldId id="284" r:id="rId10"/>
    <p:sldId id="285" r:id="rId11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ynth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1" autoAdjust="0"/>
    <p:restoredTop sz="56780" autoAdjust="0"/>
  </p:normalViewPr>
  <p:slideViewPr>
    <p:cSldViewPr>
      <p:cViewPr>
        <p:scale>
          <a:sx n="100" d="100"/>
          <a:sy n="100" d="100"/>
        </p:scale>
        <p:origin x="-372" y="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54" y="117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-96" charset="0"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FFD5004B-A533-494C-8336-BF7FA7F414A0}" type="datetime1">
              <a:rPr lang="en-US"/>
              <a:pPr>
                <a:defRPr/>
              </a:pPr>
              <a:t>7/5/2012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 dirty="0"/>
              <a:t>Copyright © 2008–2011 National Academy Foundation.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22BDFB19-B824-4A04-82BF-D5ECB8BA68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 dirty="0"/>
              <a:t>Copyright © 2008–2011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36A41C0A-22B1-4BF4-A49B-C300F33C60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398DE9-0F95-4779-9258-000ED2C5D488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213062-E156-4985-8D85-C366B74EE7F6}" type="slidenum">
              <a:rPr lang="en-US" smtClean="0">
                <a:ea typeface="ＭＳ Ｐゴシック" pitchFamily="34" charset="-128"/>
              </a:rPr>
              <a:pPr/>
              <a:t>10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FAF95D-CC2F-46BD-8650-05AB5BB6C3BB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3AB3F7-5DAF-446C-8B50-C15EE907BF57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56431C-EEBB-4CA6-9BA7-78EF768305EE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8A934-B881-457F-9610-CA27453D7AEE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a typeface="ＭＳ Ｐゴシック" pitchFamily="34" charset="-128"/>
              </a:rPr>
              <a:t>Mac mouse image courtesy of Wikipedia.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82A1B7-EE65-4AE9-ABDE-21B2D365857A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BE932-E27C-46EC-8556-1C81606672FF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401733-BE85-4477-9C71-2AA0AF14D094}" type="slidenum">
              <a:rPr lang="en-US" smtClean="0">
                <a:ea typeface="ＭＳ Ｐゴシック" pitchFamily="34" charset="-128"/>
              </a:rPr>
              <a:pPr/>
              <a:t>8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191000"/>
            <a:ext cx="5486400" cy="449580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C5CEDA-4234-4EC7-9A7D-5DB12FD34E5C}" type="slidenum">
              <a:rPr lang="en-US" smtClean="0">
                <a:ea typeface="ＭＳ Ｐゴシック" pitchFamily="34" charset="-128"/>
              </a:rPr>
              <a:pPr/>
              <a:t>9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4CB6-4A34-4646-9C7B-DEB24B4F92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7C53A-D545-46B3-B28D-54DD952F39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C0AD-57C3-4155-B1F9-EFC4586903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1B7E-C685-4FF7-B882-D19EFFD352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1B6E7-1436-41F7-869E-86863B9852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D62B5-1F1F-4572-B5E1-B66EE6BD1C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1BFE9-4C3E-4002-8FDC-0B53FCE5A8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66B73-3AB6-4FEF-8232-03D2CC64BA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2BB46-6D8B-4950-A1AD-828A6BC24E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A75B0-B951-482C-952E-DCFF34A6FD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B7E99-09C5-4B96-9A40-177CC4723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E7C52C75-FBE4-4680-BFCC-4321C3EB43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-109" charset="0"/>
        <a:buChar char="•"/>
        <a:defRPr sz="2200">
          <a:solidFill>
            <a:schemeClr val="accent2"/>
          </a:solidFill>
          <a:latin typeface="Arial" charset="0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-109" charset="0"/>
        <a:buChar char="•"/>
        <a:defRPr sz="2000">
          <a:solidFill>
            <a:schemeClr val="accent2"/>
          </a:solidFill>
          <a:latin typeface="Arial" charset="0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09" charset="0"/>
        <a:buChar char="•"/>
        <a:defRPr sz="1600">
          <a:solidFill>
            <a:schemeClr val="accent2"/>
          </a:solidFill>
          <a:latin typeface="Arial" charset="0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-109" charset="0"/>
        <a:buChar char="•"/>
        <a:defRPr sz="1400" i="1">
          <a:solidFill>
            <a:schemeClr val="accent2"/>
          </a:solidFill>
          <a:latin typeface="Arial" charset="0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09" charset="0"/>
        <a:buChar char="•"/>
        <a:defRPr sz="1400" i="1">
          <a:solidFill>
            <a:schemeClr val="accent2"/>
          </a:solidFill>
          <a:latin typeface="Arial" charset="0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96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96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96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96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b="1" dirty="0" smtClean="0">
                <a:ea typeface="ＭＳ Ｐゴシック" pitchFamily="34" charset="-128"/>
              </a:rPr>
              <a:t>Unit 3, Lesson 8</a:t>
            </a:r>
            <a:br>
              <a:rPr lang="en-US" b="1" dirty="0" smtClean="0">
                <a:ea typeface="ＭＳ Ｐゴシック" pitchFamily="34" charset="-128"/>
              </a:rPr>
            </a:br>
            <a:r>
              <a:rPr lang="en-US" b="1" dirty="0" smtClean="0">
                <a:ea typeface="ＭＳ Ｐゴシック" pitchFamily="34" charset="-128"/>
              </a:rPr>
              <a:t/>
            </a:r>
            <a:br>
              <a:rPr lang="en-US" b="1" dirty="0" smtClean="0">
                <a:ea typeface="ＭＳ Ｐゴシック" pitchFamily="34" charset="-128"/>
              </a:rPr>
            </a:br>
            <a:r>
              <a:rPr lang="en-US" b="1" i="1" dirty="0" smtClean="0">
                <a:ea typeface="ＭＳ Ｐゴシック" pitchFamily="34" charset="-128"/>
              </a:rPr>
              <a:t>The Mac Operating System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i="0" dirty="0"/>
              <a:t>AOIT</a:t>
            </a:r>
          </a:p>
          <a:p>
            <a:pPr algn="ctr"/>
            <a:r>
              <a:rPr lang="en-US" sz="3200" i="0" dirty="0"/>
              <a:t>Computer Systems </a:t>
            </a:r>
            <a:br>
              <a:rPr lang="en-US" sz="3200" i="0" dirty="0"/>
            </a:br>
            <a:endParaRPr lang="en-US" sz="3200" i="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618818"/>
            <a:ext cx="3567113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</a:rPr>
              <a:t>2008</a:t>
            </a:r>
            <a:r>
              <a:rPr lang="en-US" sz="800" i="0" dirty="0" smtClean="0">
                <a:solidFill>
                  <a:schemeClr val="tx1"/>
                </a:solidFill>
                <a:cs typeface="Arial" charset="0"/>
              </a:rPr>
              <a:t>–</a:t>
            </a:r>
            <a:r>
              <a:rPr lang="en-US" sz="800" i="0" dirty="0" smtClean="0">
                <a:solidFill>
                  <a:schemeClr val="tx1"/>
                </a:solidFill>
              </a:rPr>
              <a:t>2012 </a:t>
            </a:r>
            <a:r>
              <a:rPr lang="en-US" sz="800" i="0" dirty="0">
                <a:solidFill>
                  <a:schemeClr val="tx1"/>
                </a:solidFill>
              </a:rPr>
              <a:t>National Academy Foundation.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pPr algn="l"/>
            <a:r>
              <a:rPr lang="en-US" dirty="0" smtClean="0">
                <a:ea typeface="ＭＳ Ｐゴシック" pitchFamily="34" charset="-128"/>
              </a:rPr>
              <a:t>The Mac OS is a good option for most uses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smtClean="0">
                <a:latin typeface="Verdana" pitchFamily="34" charset="0"/>
                <a:ea typeface="ＭＳ Ｐゴシック" pitchFamily="34" charset="-128"/>
              </a:rPr>
              <a:t>Maintenance is easy.</a:t>
            </a:r>
            <a:br>
              <a:rPr lang="en-US" dirty="0" smtClean="0">
                <a:latin typeface="Verdana" pitchFamily="34" charset="0"/>
                <a:ea typeface="ＭＳ Ｐゴシック" pitchFamily="34" charset="-128"/>
              </a:rPr>
            </a:br>
            <a:endParaRPr lang="en-US" dirty="0" smtClean="0">
              <a:latin typeface="Verdana" pitchFamily="34" charset="0"/>
              <a:ea typeface="ＭＳ Ｐゴシック" pitchFamily="34" charset="-128"/>
            </a:endParaRPr>
          </a:p>
          <a:p>
            <a:pPr>
              <a:buSzPct val="100000"/>
            </a:pPr>
            <a:r>
              <a:rPr lang="en-US" dirty="0" smtClean="0">
                <a:latin typeface="Verdana" pitchFamily="34" charset="0"/>
                <a:ea typeface="ＭＳ Ｐゴシック" pitchFamily="34" charset="-128"/>
              </a:rPr>
              <a:t>Viruses are less frequent than with Windows.</a:t>
            </a:r>
            <a:br>
              <a:rPr lang="en-US" dirty="0" smtClean="0">
                <a:latin typeface="Verdana" pitchFamily="34" charset="0"/>
                <a:ea typeface="ＭＳ Ｐゴシック" pitchFamily="34" charset="-128"/>
              </a:rPr>
            </a:br>
            <a:endParaRPr lang="en-US" dirty="0" smtClean="0">
              <a:latin typeface="Verdana" pitchFamily="34" charset="0"/>
              <a:ea typeface="ＭＳ Ｐゴシック" pitchFamily="34" charset="-128"/>
            </a:endParaRPr>
          </a:p>
          <a:p>
            <a:pPr>
              <a:buSzPct val="100000"/>
            </a:pPr>
            <a:r>
              <a:rPr lang="en-US" dirty="0" smtClean="0">
                <a:latin typeface="Verdana" pitchFamily="34" charset="0"/>
                <a:ea typeface="ＭＳ Ｐゴシック" pitchFamily="34" charset="-128"/>
              </a:rPr>
              <a:t>The mouse, the Dock, and the Finder work much like their Windows counterparts.</a:t>
            </a:r>
            <a:br>
              <a:rPr lang="en-US" dirty="0" smtClean="0">
                <a:latin typeface="Verdana" pitchFamily="34" charset="0"/>
                <a:ea typeface="ＭＳ Ｐゴシック" pitchFamily="34" charset="-128"/>
              </a:rPr>
            </a:br>
            <a:endParaRPr lang="en-US" dirty="0" smtClean="0">
              <a:latin typeface="Verdana" pitchFamily="34" charset="0"/>
              <a:ea typeface="ＭＳ Ｐゴシック" pitchFamily="34" charset="-128"/>
            </a:endParaRPr>
          </a:p>
          <a:p>
            <a:pPr>
              <a:buSzPct val="100000"/>
            </a:pPr>
            <a:r>
              <a:rPr lang="en-US" dirty="0" smtClean="0">
                <a:latin typeface="Verdana" pitchFamily="34" charset="0"/>
                <a:ea typeface="ＭＳ Ｐゴシック" pitchFamily="34" charset="-128"/>
              </a:rPr>
              <a:t>Safari provides an Internet browser.</a:t>
            </a:r>
          </a:p>
          <a:p>
            <a:endParaRPr lang="en-US" dirty="0" smtClean="0">
              <a:latin typeface="Verdana" pitchFamily="34" charset="0"/>
              <a:ea typeface="ＭＳ Ｐゴシック" pitchFamily="34" charset="-128"/>
            </a:endParaRPr>
          </a:p>
          <a:p>
            <a:pPr>
              <a:buFont typeface="Times" pitchFamily="-109" charset="0"/>
              <a:buNone/>
            </a:pPr>
            <a:r>
              <a:rPr lang="en-US" dirty="0" smtClean="0">
                <a:latin typeface="Verdana" pitchFamily="34" charset="0"/>
                <a:ea typeface="ＭＳ Ｐゴシック" pitchFamily="34" charset="-128"/>
              </a:rPr>
              <a:t>But beware…</a:t>
            </a:r>
          </a:p>
          <a:p>
            <a:pPr>
              <a:buSzPct val="100000"/>
            </a:pPr>
            <a:r>
              <a:rPr lang="en-US" dirty="0" smtClean="0">
                <a:latin typeface="Verdana" pitchFamily="34" charset="0"/>
                <a:ea typeface="ＭＳ Ｐゴシック" pitchFamily="34" charset="-128"/>
              </a:rPr>
              <a:t>Before you buy software, you need to make sure it is compatible with the Mac OS.</a:t>
            </a:r>
          </a:p>
          <a:p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C:\Users\Lee\Desktop\Pearson\July\July8\systems8\images\image1.jpg"/>
          <p:cNvPicPr>
            <a:picLocks noChangeAspect="1" noChangeArrowheads="1"/>
          </p:cNvPicPr>
          <p:nvPr/>
        </p:nvPicPr>
        <p:blipFill>
          <a:blip r:embed="rId3" cstate="print"/>
          <a:srcRect t="16084"/>
          <a:stretch>
            <a:fillRect/>
          </a:stretch>
        </p:blipFill>
        <p:spPr bwMode="auto">
          <a:xfrm>
            <a:off x="609600" y="1752600"/>
            <a:ext cx="2667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42400" cy="838200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The first Macintosh computer was introduced in 1984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5334000"/>
            <a:ext cx="4572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</a:pPr>
            <a:endParaRPr lang="en-US" dirty="0">
              <a:latin typeface="Verdana" pitchFamily="34" charset="0"/>
            </a:endParaRPr>
          </a:p>
        </p:txBody>
      </p:sp>
      <p:sp>
        <p:nvSpPr>
          <p:cNvPr id="4101" name="Rectangle 30"/>
          <p:cNvSpPr>
            <a:spLocks noChangeArrowheads="1"/>
          </p:cNvSpPr>
          <p:nvPr/>
        </p:nvSpPr>
        <p:spPr bwMode="auto">
          <a:xfrm>
            <a:off x="4343400" y="4267200"/>
            <a:ext cx="40386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0" dirty="0">
                <a:latin typeface="Verdana" pitchFamily="34" charset="0"/>
              </a:rPr>
              <a:t>The top-of-the-line iMac computer of 2010 uses Mac OS X, and has a quad-core, 2.66GHz processor</a:t>
            </a:r>
          </a:p>
        </p:txBody>
      </p:sp>
      <p:sp>
        <p:nvSpPr>
          <p:cNvPr id="4102" name="Text Box 19"/>
          <p:cNvSpPr txBox="1">
            <a:spLocks noChangeArrowheads="1"/>
          </p:cNvSpPr>
          <p:nvPr/>
        </p:nvSpPr>
        <p:spPr bwMode="auto">
          <a:xfrm>
            <a:off x="609600" y="4556125"/>
            <a:ext cx="3276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Times" pitchFamily="-96" charset="0"/>
              <a:buNone/>
              <a:defRPr/>
            </a:pPr>
            <a:r>
              <a:rPr lang="en-US" sz="2200" i="0" dirty="0">
                <a:latin typeface="+mn-lt"/>
                <a:ea typeface="+mn-ea"/>
              </a:rPr>
              <a:t>The first Macintosh computer, the Macintosh 128k</a:t>
            </a:r>
          </a:p>
        </p:txBody>
      </p:sp>
      <p:sp>
        <p:nvSpPr>
          <p:cNvPr id="4104" name="Rectangle 11"/>
          <p:cNvSpPr>
            <a:spLocks noChangeArrowheads="1"/>
          </p:cNvSpPr>
          <p:nvPr/>
        </p:nvSpPr>
        <p:spPr bwMode="auto">
          <a:xfrm>
            <a:off x="609600" y="5715000"/>
            <a:ext cx="63246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 typeface="Times" pitchFamily="-96" charset="0"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What are some of the differences between the first Macintosh computer and the newest?</a:t>
            </a:r>
          </a:p>
        </p:txBody>
      </p:sp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208088"/>
            <a:ext cx="3352800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62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1">
              <a:lnSpc>
                <a:spcPct val="100000"/>
              </a:lnSpc>
              <a:buSzPct val="55000"/>
              <a:buFont typeface="Wingdings" pitchFamily="-109" charset="2"/>
              <a:buNone/>
            </a:pPr>
            <a:r>
              <a:rPr lang="en-US" i="0" dirty="0">
                <a:latin typeface="Verdana" pitchFamily="34" charset="0"/>
              </a:rPr>
              <a:t>Web designers, multimedia specialists, graphic designers, filmmakers, and musicians</a:t>
            </a:r>
          </a:p>
          <a:p>
            <a:pPr marL="0" lvl="1">
              <a:lnSpc>
                <a:spcPct val="100000"/>
              </a:lnSpc>
              <a:buSzPct val="55000"/>
              <a:buFont typeface="Wingdings" pitchFamily="-109" charset="2"/>
              <a:buNone/>
            </a:pPr>
            <a:endParaRPr lang="en-US" i="0" dirty="0">
              <a:latin typeface="Verdana" pitchFamily="34" charset="0"/>
            </a:endParaRPr>
          </a:p>
        </p:txBody>
      </p:sp>
      <p:sp>
        <p:nvSpPr>
          <p:cNvPr id="5123" name="Title 4"/>
          <p:cNvSpPr>
            <a:spLocks noGrp="1"/>
          </p:cNvSpPr>
          <p:nvPr>
            <p:ph type="title"/>
          </p:nvPr>
        </p:nvSpPr>
        <p:spPr>
          <a:xfrm>
            <a:off x="0" y="-33338"/>
            <a:ext cx="9144000" cy="838201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The Mac OS attracts creative, artistic types</a:t>
            </a:r>
          </a:p>
        </p:txBody>
      </p:sp>
      <p:sp>
        <p:nvSpPr>
          <p:cNvPr id="5125" name="Rectangle 3"/>
          <p:cNvSpPr txBox="1">
            <a:spLocks noChangeArrowheads="1"/>
          </p:cNvSpPr>
          <p:nvPr/>
        </p:nvSpPr>
        <p:spPr bwMode="auto">
          <a:xfrm>
            <a:off x="228600" y="5791200"/>
            <a:ext cx="5638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lvl="1">
              <a:lnSpc>
                <a:spcPct val="100000"/>
              </a:lnSpc>
              <a:spcBef>
                <a:spcPts val="0"/>
              </a:spcBef>
              <a:buSzPct val="55000"/>
              <a:buFont typeface="Wingdings" pitchFamily="2" charset="2"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</a:rPr>
              <a:t>What might make Mac computers a more attractive choice for consumers?</a:t>
            </a:r>
          </a:p>
        </p:txBody>
      </p:sp>
      <p:pic>
        <p:nvPicPr>
          <p:cNvPr id="2" name="Picture 8" descr="C:\Users\Lee\Desktop\Pearson\July\July8\systems8\images\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057400"/>
            <a:ext cx="23812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0" descr="C:\Users\Lee\Desktop\Pearson\July\July8\systems8\images\imag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971800"/>
            <a:ext cx="2762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C:\Users\Lee\Desktop\Pearson\July\July8\systems8\images\image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057400"/>
            <a:ext cx="2381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 txBox="1">
            <a:spLocks noChangeArrowheads="1"/>
          </p:cNvSpPr>
          <p:nvPr/>
        </p:nvSpPr>
        <p:spPr bwMode="auto">
          <a:xfrm>
            <a:off x="0" y="1219200"/>
            <a:ext cx="6858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lnSpc>
                <a:spcPct val="100000"/>
              </a:lnSpc>
              <a:buSzPct val="55000"/>
              <a:buFont typeface="Wingdings" pitchFamily="-109" charset="2"/>
              <a:buNone/>
            </a:pPr>
            <a:r>
              <a:rPr lang="en-US" sz="2200" i="0" dirty="0">
                <a:latin typeface="Verdana" pitchFamily="34" charset="0"/>
              </a:rPr>
              <a:t>Macs have:</a:t>
            </a:r>
            <a:br>
              <a:rPr lang="en-US" sz="2200" i="0" dirty="0">
                <a:latin typeface="Verdana" pitchFamily="34" charset="0"/>
              </a:rPr>
            </a:br>
            <a:endParaRPr lang="en-US" sz="2200" i="0" dirty="0">
              <a:latin typeface="Verdana" pitchFamily="34" charset="0"/>
            </a:endParaRP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Less system maintenance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endParaRPr lang="en-US" sz="2200" i="0" dirty="0">
              <a:latin typeface="Verdana" pitchFamily="34" charset="0"/>
            </a:endParaRP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No specific user groups or permissions</a:t>
            </a:r>
          </a:p>
          <a:p>
            <a:pPr marL="742950" lvl="1" indent="-285750">
              <a:lnSpc>
                <a:spcPct val="100000"/>
              </a:lnSpc>
              <a:buSzPct val="55000"/>
              <a:buFont typeface="Wingdings" pitchFamily="-109" charset="2"/>
              <a:buNone/>
            </a:pPr>
            <a:endParaRPr lang="en-US" sz="2200" i="0" dirty="0">
              <a:latin typeface="Verdana" pitchFamily="34" charset="0"/>
            </a:endParaRPr>
          </a:p>
          <a:p>
            <a:pPr marL="742950" lvl="1" indent="-285750">
              <a:lnSpc>
                <a:spcPct val="100000"/>
              </a:lnSpc>
              <a:buSzPct val="55000"/>
              <a:buFont typeface="Wingdings" pitchFamily="-109" charset="2"/>
              <a:buNone/>
            </a:pPr>
            <a:endParaRPr lang="en-US" sz="2200" i="0" dirty="0">
              <a:latin typeface="Verdana" pitchFamily="34" charset="0"/>
            </a:endParaRPr>
          </a:p>
        </p:txBody>
      </p:sp>
      <p:sp>
        <p:nvSpPr>
          <p:cNvPr id="6147" name="Title 4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991600" cy="838200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Macs seem “easier” to use</a:t>
            </a:r>
          </a:p>
        </p:txBody>
      </p:sp>
      <p:sp>
        <p:nvSpPr>
          <p:cNvPr id="6148" name="Rectangle 3"/>
          <p:cNvSpPr txBox="1">
            <a:spLocks noChangeArrowheads="1"/>
          </p:cNvSpPr>
          <p:nvPr/>
        </p:nvSpPr>
        <p:spPr bwMode="auto">
          <a:xfrm>
            <a:off x="685800" y="4572000"/>
            <a:ext cx="3962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lvl="1">
              <a:lnSpc>
                <a:spcPct val="100000"/>
              </a:lnSpc>
              <a:buSzPct val="55000"/>
              <a:buFont typeface="Wingdings" pitchFamily="-109" charset="2"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What else might make a Mac appear “easier” to use?</a:t>
            </a:r>
          </a:p>
        </p:txBody>
      </p:sp>
      <p:pic>
        <p:nvPicPr>
          <p:cNvPr id="6149" name="Picture 7" descr="C:\Users\Lee\Desktop\Pearson\July\July8\systems8\images\imag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752600"/>
            <a:ext cx="24574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85263" cy="838200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Security for the Mac 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0" y="4876800"/>
            <a:ext cx="41910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What other things might make Mac software less vulnerable?</a:t>
            </a:r>
          </a:p>
          <a:p>
            <a:pPr>
              <a:lnSpc>
                <a:spcPct val="100000"/>
              </a:lnSpc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457200" y="1219200"/>
            <a:ext cx="84582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i="0" dirty="0">
                <a:latin typeface="Verdana" pitchFamily="34" charset="0"/>
              </a:rPr>
              <a:t>Security features on a Mac: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Ports closed by default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Administrator password required to install programs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System files are protected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Email programs don’t run scripts</a:t>
            </a:r>
          </a:p>
          <a:p>
            <a:pPr marL="742950" lvl="1" indent="-285750">
              <a:lnSpc>
                <a:spcPct val="100000"/>
              </a:lnSpc>
              <a:buSzPct val="100000"/>
              <a:buFont typeface="Arial" charset="0"/>
              <a:buChar char="•"/>
            </a:pPr>
            <a:r>
              <a:rPr lang="en-US" sz="2200" i="0" dirty="0">
                <a:latin typeface="Verdana" pitchFamily="34" charset="0"/>
              </a:rPr>
              <a:t>Alerts when downloading executables</a:t>
            </a:r>
          </a:p>
          <a:p>
            <a:endParaRPr lang="en-US" i="0" dirty="0"/>
          </a:p>
        </p:txBody>
      </p:sp>
      <p:pic>
        <p:nvPicPr>
          <p:cNvPr id="7173" name="Picture 6" descr="C:\Users\Lee\Desktop\Pearson\July\July8\systems8\images\imag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038600"/>
            <a:ext cx="36004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463"/>
            <a:ext cx="9144000" cy="838201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The Mac OS is similar to Windows in many ways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143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 typeface="Times" pitchFamily="-96" charset="0"/>
              <a:buNone/>
              <a:defRPr/>
            </a:pPr>
            <a:r>
              <a:rPr lang="en-US" i="0" dirty="0">
                <a:latin typeface="+mn-lt"/>
                <a:ea typeface="+mn-ea"/>
              </a:rPr>
              <a:t>If you know how to use a Windows PC, you can use a Mac. Many aspects of the Windows interface have analogous Mac counterparts.</a:t>
            </a:r>
          </a:p>
        </p:txBody>
      </p:sp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1905000" y="2514600"/>
            <a:ext cx="575151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0" dirty="0">
                <a:latin typeface="Verdana" pitchFamily="34" charset="0"/>
              </a:rPr>
              <a:t>One example is the differences in mice.</a:t>
            </a:r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609600" y="5638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i="0" dirty="0">
                <a:latin typeface="Verdana" pitchFamily="34" charset="0"/>
              </a:rPr>
              <a:t>Control-clicking with a single-button Mac mouse is the same as right-clicking with a two-button mouse.</a:t>
            </a:r>
          </a:p>
        </p:txBody>
      </p:sp>
      <p:pic>
        <p:nvPicPr>
          <p:cNvPr id="8198" name="Picture 0" descr="C:\Users\Lee\Desktop\Pearson\July\July8\systems8\images\imag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276600"/>
            <a:ext cx="30003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" descr="C:\Users\Lee\Desktop\Pearson\July\July8\systems8\images\image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124200"/>
            <a:ext cx="31432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-3175"/>
            <a:ext cx="9144000" cy="838200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Accessing programs on a Mac is different from on Windows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304800" y="1143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</a:pPr>
            <a:r>
              <a:rPr lang="en-US" sz="2200" i="0" dirty="0">
                <a:latin typeface="Verdana" pitchFamily="34" charset="0"/>
              </a:rPr>
              <a:t>Mac has the Dock instead of a Start menu.</a:t>
            </a:r>
          </a:p>
        </p:txBody>
      </p:sp>
      <p:sp>
        <p:nvSpPr>
          <p:cNvPr id="9220" name="TextBox 10"/>
          <p:cNvSpPr txBox="1">
            <a:spLocks noChangeArrowheads="1"/>
          </p:cNvSpPr>
          <p:nvPr/>
        </p:nvSpPr>
        <p:spPr bwMode="auto">
          <a:xfrm>
            <a:off x="195263" y="2641600"/>
            <a:ext cx="688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0" dirty="0">
                <a:latin typeface="Verdana" pitchFamily="34" charset="0"/>
              </a:rPr>
              <a:t>You can also access programs using the Finder.</a:t>
            </a:r>
          </a:p>
        </p:txBody>
      </p:sp>
      <p:pic>
        <p:nvPicPr>
          <p:cNvPr id="9221" name="Picture 0" descr="C:\Users\Lee\Desktop\Pearson\July\July8\systems8\images\image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82677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" descr="C:\Users\Lee\Desktop\Pearson\July\July8\systems8\images\image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124200"/>
            <a:ext cx="58864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-3175"/>
            <a:ext cx="8915400" cy="838200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Mac and Windows both have default Internet browsers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38200" y="6096000"/>
            <a:ext cx="80772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Verdana" pitchFamily="34" charset="0"/>
              </a:rPr>
              <a:t>How are these browsers different, and how are they similar?</a:t>
            </a: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1981200" y="3429000"/>
            <a:ext cx="40116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Times" pitchFamily="-96" charset="0"/>
              <a:buNone/>
              <a:defRPr/>
            </a:pPr>
            <a:r>
              <a:rPr lang="en-US" sz="1600" b="1" i="0" dirty="0">
                <a:solidFill>
                  <a:schemeClr val="tx1"/>
                </a:solidFill>
                <a:latin typeface="+mn-lt"/>
                <a:ea typeface="+mn-ea"/>
              </a:rPr>
              <a:t>Internet Explorer 9, for Windows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394075" y="5705475"/>
            <a:ext cx="18637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Times" pitchFamily="-96" charset="0"/>
              <a:buNone/>
              <a:defRPr/>
            </a:pPr>
            <a:r>
              <a:rPr lang="en-US" sz="1600" b="1" i="0" dirty="0">
                <a:solidFill>
                  <a:schemeClr val="tx1"/>
                </a:solidFill>
                <a:latin typeface="+mn-lt"/>
                <a:ea typeface="+mn-ea"/>
              </a:rPr>
              <a:t>Safari, for Mac</a:t>
            </a:r>
          </a:p>
        </p:txBody>
      </p:sp>
      <p:sp>
        <p:nvSpPr>
          <p:cNvPr id="10246" name="AutoShape 9" descr="https://mail.google.com/mail/?ui=2&amp;ik=7c783bd48d&amp;view=att&amp;th=137a85533da3b79a&amp;attid=0.1.1&amp;disp=emb&amp;zw&amp;atsh=1"/>
          <p:cNvSpPr>
            <a:spLocks noChangeAspect="1" noChangeArrowheads="1"/>
          </p:cNvSpPr>
          <p:nvPr/>
        </p:nvSpPr>
        <p:spPr bwMode="auto">
          <a:xfrm>
            <a:off x="176213" y="-884238"/>
            <a:ext cx="8867775" cy="204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" name="AutoShape 11" descr="https://mail.google.com/mail/?ui=2&amp;ik=7c783bd48d&amp;view=att&amp;th=137a85533da3b79a&amp;attid=0.1.1&amp;disp=emb&amp;zw&amp;atsh=1"/>
          <p:cNvSpPr>
            <a:spLocks noChangeAspect="1" noChangeArrowheads="1"/>
          </p:cNvSpPr>
          <p:nvPr/>
        </p:nvSpPr>
        <p:spPr bwMode="auto">
          <a:xfrm>
            <a:off x="176213" y="-884238"/>
            <a:ext cx="8867775" cy="204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0248" name="AutoShape 13" descr="https://mail.google.com/mail/?ui=2&amp;ik=7c783bd48d&amp;view=att&amp;th=137a85533da3b79a&amp;attid=0.1.1&amp;disp=emb&amp;zw&amp;atsh=1"/>
          <p:cNvSpPr>
            <a:spLocks noChangeAspect="1" noChangeArrowheads="1"/>
          </p:cNvSpPr>
          <p:nvPr/>
        </p:nvSpPr>
        <p:spPr bwMode="auto">
          <a:xfrm>
            <a:off x="176213" y="-884238"/>
            <a:ext cx="8867775" cy="204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1024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2079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250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25" y="4114800"/>
            <a:ext cx="9124950" cy="1476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-33338"/>
            <a:ext cx="8915400" cy="838201"/>
          </a:xfrm>
        </p:spPr>
        <p:txBody>
          <a:bodyPr/>
          <a:lstStyle/>
          <a:p>
            <a:pPr algn="l" eaLnBrk="1" hangingPunct="1"/>
            <a:r>
              <a:rPr lang="en-US" dirty="0" smtClean="0">
                <a:ea typeface="ＭＳ Ｐゴシック" pitchFamily="34" charset="-128"/>
              </a:rPr>
              <a:t>Software isn’t always compatible with a Mac</a:t>
            </a:r>
          </a:p>
        </p:txBody>
      </p: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228600" y="1295400"/>
            <a:ext cx="5867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i="0" dirty="0">
                <a:latin typeface="Verdana" pitchFamily="34" charset="0"/>
              </a:rPr>
              <a:t>Sometimes application software designed to work on Windows doesn’t work on a Mac.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48200" y="3657600"/>
            <a:ext cx="4114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Have you ever been unable to use a program because you were using a different OS?</a:t>
            </a:r>
          </a:p>
          <a:p>
            <a:pPr>
              <a:lnSpc>
                <a:spcPct val="100000"/>
              </a:lnSpc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5562600"/>
            <a:ext cx="48768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What type of software do you think might be exclusive to certain OSs?</a:t>
            </a:r>
          </a:p>
          <a:p>
            <a:pPr>
              <a:lnSpc>
                <a:spcPct val="100000"/>
              </a:lnSpc>
            </a:pPr>
            <a:endParaRPr lang="en-US" sz="2000" i="0" dirty="0">
              <a:latin typeface="Verdana" pitchFamily="34" charset="0"/>
            </a:endParaRPr>
          </a:p>
        </p:txBody>
      </p:sp>
      <p:pic>
        <p:nvPicPr>
          <p:cNvPr id="11270" name="Picture 7" descr="C:\Users\Lee\Desktop\Pearson\July\July8\systems8\images\image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42195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  <p:bldP spid="9" grpId="0" build="p" autoUpdateAnimBg="0"/>
    </p:bld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-96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-96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6570</TotalTime>
  <Words>371</Words>
  <Application>Microsoft Office PowerPoint</Application>
  <PresentationFormat>On-screen Show (4:3)</PresentationFormat>
  <Paragraphs>59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test1</vt:lpstr>
      <vt:lpstr>Unit 3, Lesson 8  The Mac Operating System</vt:lpstr>
      <vt:lpstr>The first Macintosh computer was introduced in 1984</vt:lpstr>
      <vt:lpstr>The Mac OS attracts creative, artistic types</vt:lpstr>
      <vt:lpstr>Macs seem “easier” to use</vt:lpstr>
      <vt:lpstr>Security for the Mac OS</vt:lpstr>
      <vt:lpstr>The Mac OS is similar to Windows in many ways</vt:lpstr>
      <vt:lpstr>Accessing programs on a Mac is different from on Windows</vt:lpstr>
      <vt:lpstr>Mac and Windows both have default Internet browsers</vt:lpstr>
      <vt:lpstr>Software isn’t always compatible with a Mac</vt:lpstr>
      <vt:lpstr>The Mac OS is a good option for most uses</vt:lpstr>
    </vt:vector>
  </TitlesOfParts>
  <Company>National Academy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arothstein</dc:creator>
  <cp:lastModifiedBy>cynth</cp:lastModifiedBy>
  <cp:revision>446</cp:revision>
  <dcterms:created xsi:type="dcterms:W3CDTF">2010-03-17T03:29:07Z</dcterms:created>
  <dcterms:modified xsi:type="dcterms:W3CDTF">2012-07-05T14:57:46Z</dcterms:modified>
</cp:coreProperties>
</file>